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38"/>
  </p:notesMasterIdLst>
  <p:sldIdLst>
    <p:sldId id="319" r:id="rId3"/>
    <p:sldId id="494" r:id="rId4"/>
    <p:sldId id="495" r:id="rId5"/>
    <p:sldId id="460" r:id="rId6"/>
    <p:sldId id="445" r:id="rId7"/>
    <p:sldId id="497" r:id="rId8"/>
    <p:sldId id="447" r:id="rId9"/>
    <p:sldId id="448" r:id="rId10"/>
    <p:sldId id="449" r:id="rId11"/>
    <p:sldId id="446" r:id="rId12"/>
    <p:sldId id="493" r:id="rId13"/>
    <p:sldId id="464" r:id="rId14"/>
    <p:sldId id="461" r:id="rId15"/>
    <p:sldId id="462" r:id="rId16"/>
    <p:sldId id="463" r:id="rId17"/>
    <p:sldId id="457" r:id="rId18"/>
    <p:sldId id="465" r:id="rId19"/>
    <p:sldId id="492" r:id="rId20"/>
    <p:sldId id="473" r:id="rId21"/>
    <p:sldId id="476" r:id="rId22"/>
    <p:sldId id="474" r:id="rId23"/>
    <p:sldId id="477" r:id="rId24"/>
    <p:sldId id="478" r:id="rId25"/>
    <p:sldId id="498" r:id="rId26"/>
    <p:sldId id="479" r:id="rId27"/>
    <p:sldId id="480" r:id="rId28"/>
    <p:sldId id="482" r:id="rId29"/>
    <p:sldId id="496" r:id="rId30"/>
    <p:sldId id="484" r:id="rId31"/>
    <p:sldId id="486" r:id="rId32"/>
    <p:sldId id="488" r:id="rId33"/>
    <p:sldId id="489" r:id="rId34"/>
    <p:sldId id="490" r:id="rId35"/>
    <p:sldId id="491" r:id="rId36"/>
    <p:sldId id="303" r:id="rId37"/>
  </p:sldIdLst>
  <p:sldSz cx="27000200" cy="10799763"/>
  <p:notesSz cx="6858000" cy="9144000"/>
  <p:defaultTextStyle>
    <a:defPPr>
      <a:defRPr lang="zh-CN"/>
    </a:defPPr>
    <a:lvl1pPr marL="0" algn="l" defTabSz="1814195" rtl="0" eaLnBrk="1" latinLnBrk="0" hangingPunct="1">
      <a:defRPr sz="3570" kern="1200">
        <a:solidFill>
          <a:schemeClr val="tx1"/>
        </a:solidFill>
        <a:latin typeface="+mn-lt"/>
        <a:ea typeface="+mn-ea"/>
        <a:cs typeface="+mn-cs"/>
      </a:defRPr>
    </a:lvl1pPr>
    <a:lvl2pPr marL="907415" algn="l" defTabSz="1814195" rtl="0" eaLnBrk="1" latinLnBrk="0" hangingPunct="1">
      <a:defRPr sz="3570" kern="1200">
        <a:solidFill>
          <a:schemeClr val="tx1"/>
        </a:solidFill>
        <a:latin typeface="+mn-lt"/>
        <a:ea typeface="+mn-ea"/>
        <a:cs typeface="+mn-cs"/>
      </a:defRPr>
    </a:lvl2pPr>
    <a:lvl3pPr marL="1814195" algn="l" defTabSz="1814195" rtl="0" eaLnBrk="1" latinLnBrk="0" hangingPunct="1">
      <a:defRPr sz="3570" kern="1200">
        <a:solidFill>
          <a:schemeClr val="tx1"/>
        </a:solidFill>
        <a:latin typeface="+mn-lt"/>
        <a:ea typeface="+mn-ea"/>
        <a:cs typeface="+mn-cs"/>
      </a:defRPr>
    </a:lvl3pPr>
    <a:lvl4pPr marL="2721610" algn="l" defTabSz="1814195" rtl="0" eaLnBrk="1" latinLnBrk="0" hangingPunct="1">
      <a:defRPr sz="3570" kern="1200">
        <a:solidFill>
          <a:schemeClr val="tx1"/>
        </a:solidFill>
        <a:latin typeface="+mn-lt"/>
        <a:ea typeface="+mn-ea"/>
        <a:cs typeface="+mn-cs"/>
      </a:defRPr>
    </a:lvl4pPr>
    <a:lvl5pPr marL="3628390" algn="l" defTabSz="1814195" rtl="0" eaLnBrk="1" latinLnBrk="0" hangingPunct="1">
      <a:defRPr sz="3570" kern="1200">
        <a:solidFill>
          <a:schemeClr val="tx1"/>
        </a:solidFill>
        <a:latin typeface="+mn-lt"/>
        <a:ea typeface="+mn-ea"/>
        <a:cs typeface="+mn-cs"/>
      </a:defRPr>
    </a:lvl5pPr>
    <a:lvl6pPr marL="4535805" algn="l" defTabSz="1814195" rtl="0" eaLnBrk="1" latinLnBrk="0" hangingPunct="1">
      <a:defRPr sz="3570" kern="1200">
        <a:solidFill>
          <a:schemeClr val="tx1"/>
        </a:solidFill>
        <a:latin typeface="+mn-lt"/>
        <a:ea typeface="+mn-ea"/>
        <a:cs typeface="+mn-cs"/>
      </a:defRPr>
    </a:lvl6pPr>
    <a:lvl7pPr marL="5443220" algn="l" defTabSz="1814195" rtl="0" eaLnBrk="1" latinLnBrk="0" hangingPunct="1">
      <a:defRPr sz="3570" kern="1200">
        <a:solidFill>
          <a:schemeClr val="tx1"/>
        </a:solidFill>
        <a:latin typeface="+mn-lt"/>
        <a:ea typeface="+mn-ea"/>
        <a:cs typeface="+mn-cs"/>
      </a:defRPr>
    </a:lvl7pPr>
    <a:lvl8pPr marL="6350000" algn="l" defTabSz="1814195" rtl="0" eaLnBrk="1" latinLnBrk="0" hangingPunct="1">
      <a:defRPr sz="3570" kern="1200">
        <a:solidFill>
          <a:schemeClr val="tx1"/>
        </a:solidFill>
        <a:latin typeface="+mn-lt"/>
        <a:ea typeface="+mn-ea"/>
        <a:cs typeface="+mn-cs"/>
      </a:defRPr>
    </a:lvl8pPr>
    <a:lvl9pPr marL="7257415" algn="l" defTabSz="1814195" rtl="0" eaLnBrk="1" latinLnBrk="0" hangingPunct="1">
      <a:defRPr sz="357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1">
          <p15:clr>
            <a:srgbClr val="A4A3A4"/>
          </p15:clr>
        </p15:guide>
        <p15:guide id="2" pos="85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3FF"/>
    <a:srgbClr val="B7DDF4"/>
    <a:srgbClr val="B7DDFF"/>
    <a:srgbClr val="40BD0B"/>
    <a:srgbClr val="F54946"/>
    <a:srgbClr val="E65C5A"/>
    <a:srgbClr val="F6C749"/>
    <a:srgbClr val="FCCB56"/>
    <a:srgbClr val="28BE5A"/>
    <a:srgbClr val="28B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84965" autoAdjust="0"/>
  </p:normalViewPr>
  <p:slideViewPr>
    <p:cSldViewPr snapToGrid="0" snapToObjects="1">
      <p:cViewPr varScale="1">
        <p:scale>
          <a:sx n="54" d="100"/>
          <a:sy n="54" d="100"/>
        </p:scale>
        <p:origin x="144" y="36"/>
      </p:cViewPr>
      <p:guideLst>
        <p:guide orient="horz" pos="3431"/>
        <p:guide pos="8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133A0-6A6E-BB49-9A2B-F0FCED9E2BF1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428625" y="1143000"/>
            <a:ext cx="77152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BA3E3-0839-EA42-BA58-593A727066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BA3E3-0839-EA42-BA58-593A727066A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BA3E3-0839-EA42-BA58-593A727066A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1119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BA3E3-0839-EA42-BA58-593A727066AF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2006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方案收益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BA3E3-0839-EA42-BA58-593A727066AF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5025" y="1767462"/>
            <a:ext cx="20250150" cy="3759917"/>
          </a:xfrm>
        </p:spPr>
        <p:txBody>
          <a:bodyPr anchor="b"/>
          <a:lstStyle>
            <a:lvl1pPr algn="ctr">
              <a:defRPr sz="945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75025" y="5672376"/>
            <a:ext cx="20250150" cy="2607442"/>
          </a:xfrm>
        </p:spPr>
        <p:txBody>
          <a:bodyPr/>
          <a:lstStyle>
            <a:lvl1pPr marL="0" indent="0" algn="ctr">
              <a:buNone/>
              <a:defRPr sz="3780"/>
            </a:lvl1pPr>
            <a:lvl2pPr marL="720090" indent="0" algn="ctr">
              <a:buNone/>
              <a:defRPr sz="3150"/>
            </a:lvl2pPr>
            <a:lvl3pPr marL="1440180" indent="0" algn="ctr">
              <a:buNone/>
              <a:defRPr sz="2835"/>
            </a:lvl3pPr>
            <a:lvl4pPr marL="2160270" indent="0" algn="ctr">
              <a:buNone/>
              <a:defRPr sz="2520"/>
            </a:lvl4pPr>
            <a:lvl5pPr marL="2879725" indent="0" algn="ctr">
              <a:buNone/>
              <a:defRPr sz="2520"/>
            </a:lvl5pPr>
            <a:lvl6pPr marL="3599815" indent="0" algn="ctr">
              <a:buNone/>
              <a:defRPr sz="2520"/>
            </a:lvl6pPr>
            <a:lvl7pPr marL="4319905" indent="0" algn="ctr">
              <a:buNone/>
              <a:defRPr sz="2520"/>
            </a:lvl7pPr>
            <a:lvl8pPr marL="5039995" indent="0" algn="ctr">
              <a:buNone/>
              <a:defRPr sz="2520"/>
            </a:lvl8pPr>
            <a:lvl9pPr marL="5760085" indent="0" algn="ctr">
              <a:buNone/>
              <a:defRPr sz="252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322018" y="574987"/>
            <a:ext cx="5821918" cy="91523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56264" y="574987"/>
            <a:ext cx="17128252" cy="91523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75025" y="1767462"/>
            <a:ext cx="20250150" cy="3759917"/>
          </a:xfrm>
        </p:spPr>
        <p:txBody>
          <a:bodyPr anchor="b"/>
          <a:lstStyle>
            <a:lvl1pPr algn="ctr">
              <a:defRPr sz="119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75025" y="5672376"/>
            <a:ext cx="20250150" cy="2607442"/>
          </a:xfrm>
        </p:spPr>
        <p:txBody>
          <a:bodyPr/>
          <a:lstStyle>
            <a:lvl1pPr marL="0" indent="0" algn="ctr">
              <a:buNone/>
              <a:defRPr sz="4800"/>
            </a:lvl1pPr>
            <a:lvl2pPr marL="907415" indent="0" algn="ctr">
              <a:buNone/>
              <a:defRPr sz="4000"/>
            </a:lvl2pPr>
            <a:lvl3pPr marL="1814195" indent="0" algn="ctr">
              <a:buNone/>
              <a:defRPr sz="3600"/>
            </a:lvl3pPr>
            <a:lvl4pPr marL="2721610" indent="0" algn="ctr">
              <a:buNone/>
              <a:defRPr sz="3200"/>
            </a:lvl4pPr>
            <a:lvl5pPr marL="3628390" indent="0" algn="ctr">
              <a:buNone/>
              <a:defRPr sz="3200"/>
            </a:lvl5pPr>
            <a:lvl6pPr marL="4535805" indent="0" algn="ctr">
              <a:buNone/>
              <a:defRPr sz="3200"/>
            </a:lvl6pPr>
            <a:lvl7pPr marL="5443220" indent="0" algn="ctr">
              <a:buNone/>
              <a:defRPr sz="3200"/>
            </a:lvl7pPr>
            <a:lvl8pPr marL="6350000" indent="0" algn="ctr">
              <a:buNone/>
              <a:defRPr sz="3200"/>
            </a:lvl8pPr>
            <a:lvl9pPr marL="7257415" indent="0" algn="ctr">
              <a:buNone/>
              <a:defRPr sz="32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2201" y="2692442"/>
            <a:ext cx="23287673" cy="4492401"/>
          </a:xfrm>
        </p:spPr>
        <p:txBody>
          <a:bodyPr anchor="b"/>
          <a:lstStyle>
            <a:lvl1pPr>
              <a:defRPr sz="119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842201" y="7227343"/>
            <a:ext cx="23287673" cy="2362447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07415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14195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216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2839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3580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432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350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25741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856264" y="2874937"/>
            <a:ext cx="11475085" cy="685235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3668851" y="2874937"/>
            <a:ext cx="11475085" cy="685235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59780" y="574988"/>
            <a:ext cx="23287673" cy="208745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859782" y="2647443"/>
            <a:ext cx="11422349" cy="1297471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07415" indent="0">
              <a:buNone/>
              <a:defRPr sz="4000" b="1"/>
            </a:lvl2pPr>
            <a:lvl3pPr marL="1814195" indent="0">
              <a:buNone/>
              <a:defRPr sz="3600" b="1"/>
            </a:lvl3pPr>
            <a:lvl4pPr marL="2721610" indent="0">
              <a:buNone/>
              <a:defRPr sz="3200" b="1"/>
            </a:lvl4pPr>
            <a:lvl5pPr marL="3628390" indent="0">
              <a:buNone/>
              <a:defRPr sz="3200" b="1"/>
            </a:lvl5pPr>
            <a:lvl6pPr marL="4535805" indent="0">
              <a:buNone/>
              <a:defRPr sz="3200" b="1"/>
            </a:lvl6pPr>
            <a:lvl7pPr marL="5443220" indent="0">
              <a:buNone/>
              <a:defRPr sz="3200" b="1"/>
            </a:lvl7pPr>
            <a:lvl8pPr marL="6350000" indent="0">
              <a:buNone/>
              <a:defRPr sz="3200" b="1"/>
            </a:lvl8pPr>
            <a:lvl9pPr marL="7257415" indent="0">
              <a:buNone/>
              <a:defRPr sz="32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859782" y="3944914"/>
            <a:ext cx="11422349" cy="580237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3668851" y="2647443"/>
            <a:ext cx="11478602" cy="1297471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07415" indent="0">
              <a:buNone/>
              <a:defRPr sz="4000" b="1"/>
            </a:lvl2pPr>
            <a:lvl3pPr marL="1814195" indent="0">
              <a:buNone/>
              <a:defRPr sz="3600" b="1"/>
            </a:lvl3pPr>
            <a:lvl4pPr marL="2721610" indent="0">
              <a:buNone/>
              <a:defRPr sz="3200" b="1"/>
            </a:lvl4pPr>
            <a:lvl5pPr marL="3628390" indent="0">
              <a:buNone/>
              <a:defRPr sz="3200" b="1"/>
            </a:lvl5pPr>
            <a:lvl6pPr marL="4535805" indent="0">
              <a:buNone/>
              <a:defRPr sz="3200" b="1"/>
            </a:lvl6pPr>
            <a:lvl7pPr marL="5443220" indent="0">
              <a:buNone/>
              <a:defRPr sz="3200" b="1"/>
            </a:lvl7pPr>
            <a:lvl8pPr marL="6350000" indent="0">
              <a:buNone/>
              <a:defRPr sz="3200" b="1"/>
            </a:lvl8pPr>
            <a:lvl9pPr marL="7257415" indent="0">
              <a:buNone/>
              <a:defRPr sz="32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3668851" y="3944914"/>
            <a:ext cx="11478602" cy="580237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59781" y="719984"/>
            <a:ext cx="8708267" cy="251994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78602" y="1554966"/>
            <a:ext cx="13668851" cy="7674832"/>
          </a:xfrm>
        </p:spPr>
        <p:txBody>
          <a:bodyPr/>
          <a:lstStyle>
            <a:lvl1pPr>
              <a:defRPr sz="63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59781" y="3239929"/>
            <a:ext cx="8708267" cy="6002369"/>
          </a:xfrm>
        </p:spPr>
        <p:txBody>
          <a:bodyPr/>
          <a:lstStyle>
            <a:lvl1pPr marL="0" indent="0">
              <a:buNone/>
              <a:defRPr sz="3200"/>
            </a:lvl1pPr>
            <a:lvl2pPr marL="907415" indent="0">
              <a:buNone/>
              <a:defRPr sz="2800"/>
            </a:lvl2pPr>
            <a:lvl3pPr marL="1814195" indent="0">
              <a:buNone/>
              <a:defRPr sz="2400"/>
            </a:lvl3pPr>
            <a:lvl4pPr marL="2721610" indent="0">
              <a:buNone/>
              <a:defRPr sz="2000"/>
            </a:lvl4pPr>
            <a:lvl5pPr marL="3628390" indent="0">
              <a:buNone/>
              <a:defRPr sz="2000"/>
            </a:lvl5pPr>
            <a:lvl6pPr marL="4535805" indent="0">
              <a:buNone/>
              <a:defRPr sz="2000"/>
            </a:lvl6pPr>
            <a:lvl7pPr marL="5443220" indent="0">
              <a:buNone/>
              <a:defRPr sz="2000"/>
            </a:lvl7pPr>
            <a:lvl8pPr marL="6350000" indent="0">
              <a:buNone/>
              <a:defRPr sz="2000"/>
            </a:lvl8pPr>
            <a:lvl9pPr marL="7257415" indent="0">
              <a:buNone/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59781" y="719984"/>
            <a:ext cx="8708267" cy="251994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1478602" y="1554966"/>
            <a:ext cx="13668851" cy="7674832"/>
          </a:xfrm>
        </p:spPr>
        <p:txBody>
          <a:bodyPr/>
          <a:lstStyle>
            <a:lvl1pPr marL="0" indent="0">
              <a:buNone/>
              <a:defRPr sz="6300"/>
            </a:lvl1pPr>
            <a:lvl2pPr marL="907415" indent="0">
              <a:buNone/>
              <a:defRPr sz="5600"/>
            </a:lvl2pPr>
            <a:lvl3pPr marL="1814195" indent="0">
              <a:buNone/>
              <a:defRPr sz="4800"/>
            </a:lvl3pPr>
            <a:lvl4pPr marL="2721610" indent="0">
              <a:buNone/>
              <a:defRPr sz="4000"/>
            </a:lvl4pPr>
            <a:lvl5pPr marL="3628390" indent="0">
              <a:buNone/>
              <a:defRPr sz="4000"/>
            </a:lvl5pPr>
            <a:lvl6pPr marL="4535805" indent="0">
              <a:buNone/>
              <a:defRPr sz="4000"/>
            </a:lvl6pPr>
            <a:lvl7pPr marL="5443220" indent="0">
              <a:buNone/>
              <a:defRPr sz="4000"/>
            </a:lvl7pPr>
            <a:lvl8pPr marL="6350000" indent="0">
              <a:buNone/>
              <a:defRPr sz="4000"/>
            </a:lvl8pPr>
            <a:lvl9pPr marL="7257415" indent="0">
              <a:buNone/>
              <a:defRPr sz="4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59781" y="3239929"/>
            <a:ext cx="8708267" cy="6002369"/>
          </a:xfrm>
        </p:spPr>
        <p:txBody>
          <a:bodyPr/>
          <a:lstStyle>
            <a:lvl1pPr marL="0" indent="0">
              <a:buNone/>
              <a:defRPr sz="3200"/>
            </a:lvl1pPr>
            <a:lvl2pPr marL="907415" indent="0">
              <a:buNone/>
              <a:defRPr sz="2800"/>
            </a:lvl2pPr>
            <a:lvl3pPr marL="1814195" indent="0">
              <a:buNone/>
              <a:defRPr sz="2400"/>
            </a:lvl3pPr>
            <a:lvl4pPr marL="2721610" indent="0">
              <a:buNone/>
              <a:defRPr sz="2000"/>
            </a:lvl4pPr>
            <a:lvl5pPr marL="3628390" indent="0">
              <a:buNone/>
              <a:defRPr sz="2000"/>
            </a:lvl5pPr>
            <a:lvl6pPr marL="4535805" indent="0">
              <a:buNone/>
              <a:defRPr sz="2000"/>
            </a:lvl6pPr>
            <a:lvl7pPr marL="5443220" indent="0">
              <a:buNone/>
              <a:defRPr sz="2000"/>
            </a:lvl7pPr>
            <a:lvl8pPr marL="6350000" indent="0">
              <a:buNone/>
              <a:defRPr sz="2000"/>
            </a:lvl8pPr>
            <a:lvl9pPr marL="7257415" indent="0">
              <a:buNone/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9322018" y="574987"/>
            <a:ext cx="5821918" cy="915230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856264" y="574987"/>
            <a:ext cx="17128252" cy="91523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2201" y="2692442"/>
            <a:ext cx="23287673" cy="4492401"/>
          </a:xfrm>
        </p:spPr>
        <p:txBody>
          <a:bodyPr anchor="b"/>
          <a:lstStyle>
            <a:lvl1pPr>
              <a:defRPr sz="945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2201" y="7227343"/>
            <a:ext cx="23287673" cy="2362447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1pPr>
            <a:lvl2pPr marL="72009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40180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6027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725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815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05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5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60085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6264" y="2874937"/>
            <a:ext cx="11475085" cy="68523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68851" y="2874937"/>
            <a:ext cx="11475085" cy="68523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0" y="574988"/>
            <a:ext cx="23287673" cy="208745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9782" y="2647443"/>
            <a:ext cx="11422349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20090" indent="0">
              <a:buNone/>
              <a:defRPr sz="3150" b="1"/>
            </a:lvl2pPr>
            <a:lvl3pPr marL="1440180" indent="0">
              <a:buNone/>
              <a:defRPr sz="2835" b="1"/>
            </a:lvl3pPr>
            <a:lvl4pPr marL="2160270" indent="0">
              <a:buNone/>
              <a:defRPr sz="2520" b="1"/>
            </a:lvl4pPr>
            <a:lvl5pPr marL="2879725" indent="0">
              <a:buNone/>
              <a:defRPr sz="2520" b="1"/>
            </a:lvl5pPr>
            <a:lvl6pPr marL="3599815" indent="0">
              <a:buNone/>
              <a:defRPr sz="2520" b="1"/>
            </a:lvl6pPr>
            <a:lvl7pPr marL="4319905" indent="0">
              <a:buNone/>
              <a:defRPr sz="2520" b="1"/>
            </a:lvl7pPr>
            <a:lvl8pPr marL="5039995" indent="0">
              <a:buNone/>
              <a:defRPr sz="2520" b="1"/>
            </a:lvl8pPr>
            <a:lvl9pPr marL="5760085" indent="0">
              <a:buNone/>
              <a:defRPr sz="252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782" y="3944914"/>
            <a:ext cx="11422349" cy="58023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668851" y="2647443"/>
            <a:ext cx="11478602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20090" indent="0">
              <a:buNone/>
              <a:defRPr sz="3150" b="1"/>
            </a:lvl2pPr>
            <a:lvl3pPr marL="1440180" indent="0">
              <a:buNone/>
              <a:defRPr sz="2835" b="1"/>
            </a:lvl3pPr>
            <a:lvl4pPr marL="2160270" indent="0">
              <a:buNone/>
              <a:defRPr sz="2520" b="1"/>
            </a:lvl4pPr>
            <a:lvl5pPr marL="2879725" indent="0">
              <a:buNone/>
              <a:defRPr sz="2520" b="1"/>
            </a:lvl5pPr>
            <a:lvl6pPr marL="3599815" indent="0">
              <a:buNone/>
              <a:defRPr sz="2520" b="1"/>
            </a:lvl6pPr>
            <a:lvl7pPr marL="4319905" indent="0">
              <a:buNone/>
              <a:defRPr sz="2520" b="1"/>
            </a:lvl7pPr>
            <a:lvl8pPr marL="5039995" indent="0">
              <a:buNone/>
              <a:defRPr sz="2520" b="1"/>
            </a:lvl8pPr>
            <a:lvl9pPr marL="5760085" indent="0">
              <a:buNone/>
              <a:defRPr sz="252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668851" y="3944914"/>
            <a:ext cx="11478602" cy="58023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1" y="719984"/>
            <a:ext cx="8708267" cy="2519945"/>
          </a:xfrm>
        </p:spPr>
        <p:txBody>
          <a:bodyPr anchor="b"/>
          <a:lstStyle>
            <a:lvl1pPr>
              <a:defRPr sz="504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8602" y="1554966"/>
            <a:ext cx="13668851" cy="7674832"/>
          </a:xfrm>
        </p:spPr>
        <p:txBody>
          <a:bodyPr/>
          <a:lstStyle>
            <a:lvl1pPr>
              <a:defRPr sz="5040"/>
            </a:lvl1pPr>
            <a:lvl2pPr>
              <a:defRPr sz="4410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9781" y="3239929"/>
            <a:ext cx="8708267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20090" indent="0">
              <a:buNone/>
              <a:defRPr sz="2205"/>
            </a:lvl2pPr>
            <a:lvl3pPr marL="1440180" indent="0">
              <a:buNone/>
              <a:defRPr sz="1890"/>
            </a:lvl3pPr>
            <a:lvl4pPr marL="2160270" indent="0">
              <a:buNone/>
              <a:defRPr sz="1575"/>
            </a:lvl4pPr>
            <a:lvl5pPr marL="2879725" indent="0">
              <a:buNone/>
              <a:defRPr sz="1575"/>
            </a:lvl5pPr>
            <a:lvl6pPr marL="3599815" indent="0">
              <a:buNone/>
              <a:defRPr sz="1575"/>
            </a:lvl6pPr>
            <a:lvl7pPr marL="4319905" indent="0">
              <a:buNone/>
              <a:defRPr sz="1575"/>
            </a:lvl7pPr>
            <a:lvl8pPr marL="5039995" indent="0">
              <a:buNone/>
              <a:defRPr sz="1575"/>
            </a:lvl8pPr>
            <a:lvl9pPr marL="5760085" indent="0">
              <a:buNone/>
              <a:defRPr sz="15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1" y="719984"/>
            <a:ext cx="8708267" cy="2519945"/>
          </a:xfrm>
        </p:spPr>
        <p:txBody>
          <a:bodyPr anchor="b"/>
          <a:lstStyle>
            <a:lvl1pPr>
              <a:defRPr sz="504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78602" y="1554966"/>
            <a:ext cx="13668851" cy="7674832"/>
          </a:xfrm>
        </p:spPr>
        <p:txBody>
          <a:bodyPr anchor="t"/>
          <a:lstStyle>
            <a:lvl1pPr marL="0" indent="0">
              <a:buNone/>
              <a:defRPr sz="5040"/>
            </a:lvl1pPr>
            <a:lvl2pPr marL="720090" indent="0">
              <a:buNone/>
              <a:defRPr sz="4410"/>
            </a:lvl2pPr>
            <a:lvl3pPr marL="1440180" indent="0">
              <a:buNone/>
              <a:defRPr sz="3780"/>
            </a:lvl3pPr>
            <a:lvl4pPr marL="2160270" indent="0">
              <a:buNone/>
              <a:defRPr sz="3150"/>
            </a:lvl4pPr>
            <a:lvl5pPr marL="2879725" indent="0">
              <a:buNone/>
              <a:defRPr sz="3150"/>
            </a:lvl5pPr>
            <a:lvl6pPr marL="3599815" indent="0">
              <a:buNone/>
              <a:defRPr sz="3150"/>
            </a:lvl6pPr>
            <a:lvl7pPr marL="4319905" indent="0">
              <a:buNone/>
              <a:defRPr sz="3150"/>
            </a:lvl7pPr>
            <a:lvl8pPr marL="5039995" indent="0">
              <a:buNone/>
              <a:defRPr sz="3150"/>
            </a:lvl8pPr>
            <a:lvl9pPr marL="5760085" indent="0">
              <a:buNone/>
              <a:defRPr sz="315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9781" y="3239929"/>
            <a:ext cx="8708267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20090" indent="0">
              <a:buNone/>
              <a:defRPr sz="2205"/>
            </a:lvl2pPr>
            <a:lvl3pPr marL="1440180" indent="0">
              <a:buNone/>
              <a:defRPr sz="1890"/>
            </a:lvl3pPr>
            <a:lvl4pPr marL="2160270" indent="0">
              <a:buNone/>
              <a:defRPr sz="1575"/>
            </a:lvl4pPr>
            <a:lvl5pPr marL="2879725" indent="0">
              <a:buNone/>
              <a:defRPr sz="1575"/>
            </a:lvl5pPr>
            <a:lvl6pPr marL="3599815" indent="0">
              <a:buNone/>
              <a:defRPr sz="1575"/>
            </a:lvl6pPr>
            <a:lvl7pPr marL="4319905" indent="0">
              <a:buNone/>
              <a:defRPr sz="1575"/>
            </a:lvl7pPr>
            <a:lvl8pPr marL="5039995" indent="0">
              <a:buNone/>
              <a:defRPr sz="1575"/>
            </a:lvl8pPr>
            <a:lvl9pPr marL="5760085" indent="0">
              <a:buNone/>
              <a:defRPr sz="15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56264" y="574988"/>
            <a:ext cx="23287673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6264" y="2874937"/>
            <a:ext cx="23287673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56264" y="10009781"/>
            <a:ext cx="6075045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43816" y="10009781"/>
            <a:ext cx="911256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68891" y="10009781"/>
            <a:ext cx="6075045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439545" rtl="0" eaLnBrk="1" latinLnBrk="0" hangingPunct="1">
        <a:lnSpc>
          <a:spcPct val="90000"/>
        </a:lnSpc>
        <a:spcBef>
          <a:spcPct val="0"/>
        </a:spcBef>
        <a:buNone/>
        <a:defRPr sz="69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45" indent="-360045" algn="l" defTabSz="1439545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10" kern="1200">
          <a:solidFill>
            <a:schemeClr val="tx1"/>
          </a:solidFill>
          <a:latin typeface="+mn-lt"/>
          <a:ea typeface="+mn-ea"/>
          <a:cs typeface="+mn-cs"/>
        </a:defRPr>
      </a:lvl1pPr>
      <a:lvl2pPr marL="1080135" indent="-360045" algn="l" defTabSz="1439545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800225" indent="-360045" algn="l" defTabSz="1439545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680" indent="-360045" algn="l" defTabSz="1439545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770" indent="-360045" algn="l" defTabSz="1439545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860" indent="-360045" algn="l" defTabSz="1439545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50" indent="-360045" algn="l" defTabSz="1439545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400040" indent="-360045" algn="l" defTabSz="1439545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20130" indent="-360045" algn="l" defTabSz="1439545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545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algn="l" defTabSz="1439545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algn="l" defTabSz="1439545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60270" algn="l" defTabSz="1439545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725" algn="l" defTabSz="1439545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815" algn="l" defTabSz="1439545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05" algn="l" defTabSz="1439545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5" algn="l" defTabSz="1439545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60085" algn="l" defTabSz="1439545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856264" y="574988"/>
            <a:ext cx="23287673" cy="2087455"/>
          </a:xfrm>
          <a:prstGeom prst="rect">
            <a:avLst/>
          </a:prstGeom>
        </p:spPr>
        <p:txBody>
          <a:bodyPr vert="horz" lIns="181435" tIns="90718" rIns="181435" bIns="9071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856264" y="2874937"/>
            <a:ext cx="23287673" cy="6852350"/>
          </a:xfrm>
          <a:prstGeom prst="rect">
            <a:avLst/>
          </a:prstGeom>
        </p:spPr>
        <p:txBody>
          <a:bodyPr vert="horz" lIns="181435" tIns="90718" rIns="181435" bIns="9071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856264" y="10009781"/>
            <a:ext cx="6075045" cy="574987"/>
          </a:xfrm>
          <a:prstGeom prst="rect">
            <a:avLst/>
          </a:prstGeom>
        </p:spPr>
        <p:txBody>
          <a:bodyPr vert="horz" lIns="181435" tIns="90718" rIns="181435" bIns="90718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6F9A1-0B6F-884C-8202-F943F8422A89}" type="datetimeFigureOut">
              <a:rPr kumimoji="1" lang="zh-CN" altLang="en-US" smtClean="0"/>
              <a:t>2019/10/12 Saturday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943816" y="10009781"/>
            <a:ext cx="9112568" cy="574987"/>
          </a:xfrm>
          <a:prstGeom prst="rect">
            <a:avLst/>
          </a:prstGeom>
        </p:spPr>
        <p:txBody>
          <a:bodyPr vert="horz" lIns="181435" tIns="90718" rIns="181435" bIns="90718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9068891" y="10009781"/>
            <a:ext cx="6075045" cy="574987"/>
          </a:xfrm>
          <a:prstGeom prst="rect">
            <a:avLst/>
          </a:prstGeom>
        </p:spPr>
        <p:txBody>
          <a:bodyPr vert="horz" lIns="181435" tIns="90718" rIns="181435" bIns="90718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14195" rtl="0" eaLnBrk="1" latinLnBrk="0" hangingPunct="1">
        <a:lnSpc>
          <a:spcPct val="90000"/>
        </a:lnSpc>
        <a:spcBef>
          <a:spcPct val="0"/>
        </a:spcBef>
        <a:buNone/>
        <a:defRPr sz="8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3390" indent="-453390" algn="l" defTabSz="1814195" rtl="0" eaLnBrk="1" latinLnBrk="0" hangingPunct="1">
        <a:lnSpc>
          <a:spcPct val="90000"/>
        </a:lnSpc>
        <a:spcBef>
          <a:spcPts val="1985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60805" indent="-453390" algn="l" defTabSz="1814195" rtl="0" eaLnBrk="1" latinLnBrk="0" hangingPunct="1">
        <a:lnSpc>
          <a:spcPct val="90000"/>
        </a:lnSpc>
        <a:spcBef>
          <a:spcPts val="99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68220" indent="-453390" algn="l" defTabSz="1814195" rtl="0" eaLnBrk="1" latinLnBrk="0" hangingPunct="1">
        <a:lnSpc>
          <a:spcPct val="90000"/>
        </a:lnSpc>
        <a:spcBef>
          <a:spcPts val="99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175000" indent="-453390" algn="l" defTabSz="1814195" rtl="0" eaLnBrk="1" latinLnBrk="0" hangingPunct="1">
        <a:lnSpc>
          <a:spcPct val="90000"/>
        </a:lnSpc>
        <a:spcBef>
          <a:spcPts val="99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082415" indent="-453390" algn="l" defTabSz="1814195" rtl="0" eaLnBrk="1" latinLnBrk="0" hangingPunct="1">
        <a:lnSpc>
          <a:spcPct val="90000"/>
        </a:lnSpc>
        <a:spcBef>
          <a:spcPts val="99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989195" indent="-453390" algn="l" defTabSz="1814195" rtl="0" eaLnBrk="1" latinLnBrk="0" hangingPunct="1">
        <a:lnSpc>
          <a:spcPct val="90000"/>
        </a:lnSpc>
        <a:spcBef>
          <a:spcPts val="99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896610" indent="-453390" algn="l" defTabSz="1814195" rtl="0" eaLnBrk="1" latinLnBrk="0" hangingPunct="1">
        <a:lnSpc>
          <a:spcPct val="90000"/>
        </a:lnSpc>
        <a:spcBef>
          <a:spcPts val="99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04025" indent="-453390" algn="l" defTabSz="1814195" rtl="0" eaLnBrk="1" latinLnBrk="0" hangingPunct="1">
        <a:lnSpc>
          <a:spcPct val="90000"/>
        </a:lnSpc>
        <a:spcBef>
          <a:spcPts val="99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10805" indent="-453390" algn="l" defTabSz="1814195" rtl="0" eaLnBrk="1" latinLnBrk="0" hangingPunct="1">
        <a:lnSpc>
          <a:spcPct val="90000"/>
        </a:lnSpc>
        <a:spcBef>
          <a:spcPts val="99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1419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07415" algn="l" defTabSz="181419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14195" algn="l" defTabSz="181419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21610" algn="l" defTabSz="181419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28390" algn="l" defTabSz="181419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35805" algn="l" defTabSz="181419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43220" algn="l" defTabSz="181419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50000" algn="l" defTabSz="181419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257415" algn="l" defTabSz="181419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258503" y="14232194"/>
            <a:ext cx="184731" cy="1741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9" y="0"/>
            <a:ext cx="26999408" cy="1079976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18920" y="2167890"/>
            <a:ext cx="162756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TLC </a:t>
            </a:r>
            <a:r>
              <a:rPr kumimoji="1" lang="zh-CN" altLang="en-US" sz="9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腾讯开发者大会见闻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064" y="8860221"/>
            <a:ext cx="2149783" cy="106786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88064" y="4269241"/>
            <a:ext cx="3951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err="1" smtClean="0">
                <a:solidFill>
                  <a:schemeClr val="bg1"/>
                </a:solidFill>
              </a:rPr>
              <a:t>bilibiliou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53145" y="403860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异常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监控的方法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720975" y="1172210"/>
            <a:ext cx="22291040" cy="722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window.onerror = function(message, source, lineno, colno, error) { ... }      资源加载的报错的时候无法触发， </a:t>
            </a:r>
            <a:r>
              <a:rPr lang="en-US" altLang="zh-CN"/>
              <a:t>Promise </a:t>
            </a:r>
            <a:r>
              <a:rPr lang="zh-CN" altLang="en-US"/>
              <a:t>的异步报错的时候无法触发</a:t>
            </a:r>
            <a:r>
              <a:rPr lang="en-US" altLang="zh-CN"/>
              <a:t>,</a:t>
            </a:r>
            <a:r>
              <a:rPr lang="zh-CN" altLang="en-US"/>
              <a:t>但是兼容性良好</a:t>
            </a:r>
          </a:p>
          <a:p>
            <a:pPr algn="l"/>
            <a:endParaRPr lang="zh-CN" altLang="en-US"/>
          </a:p>
          <a:p>
            <a:pPr algn="l"/>
            <a:r>
              <a:rPr lang="zh-CN" altLang="en-US"/>
              <a:t>Promise 的异步报错 -&gt; </a:t>
            </a:r>
            <a:r>
              <a:rPr lang="en-US" altLang="zh-CN"/>
              <a:t>catch reject, </a:t>
            </a:r>
            <a:r>
              <a:rPr lang="zh-CN" altLang="en-US"/>
              <a:t>但是我们无法保证在开发过程中对每一个</a:t>
            </a:r>
            <a:r>
              <a:rPr lang="en-US" altLang="zh-CN"/>
              <a:t>Promise </a:t>
            </a:r>
            <a:r>
              <a:rPr lang="zh-CN" altLang="en-US"/>
              <a:t>的异步处理写 </a:t>
            </a:r>
            <a:r>
              <a:rPr lang="en-US" altLang="zh-CN"/>
              <a:t>.catch</a:t>
            </a:r>
          </a:p>
          <a:p>
            <a:pPr algn="l"/>
            <a:endParaRPr lang="en-US" altLang="zh-CN"/>
          </a:p>
          <a:p>
            <a:pPr algn="l"/>
            <a:r>
              <a:rPr lang="zh-CN" altLang="en-US"/>
              <a:t>所以我们可以使用</a:t>
            </a:r>
            <a:endParaRPr lang="en-US" altLang="zh-CN"/>
          </a:p>
          <a:p>
            <a:pPr algn="l"/>
            <a:r>
              <a:rPr lang="en-US" altLang="zh-CN"/>
              <a:t>window.addEventListener('</a:t>
            </a:r>
            <a:r>
              <a:rPr lang="zh-CN" altLang="en-US"/>
              <a:t>unhandledrejection</a:t>
            </a:r>
            <a:r>
              <a:rPr lang="en-US" altLang="zh-CN"/>
              <a:t>', () =&gt; {...})</a:t>
            </a:r>
          </a:p>
          <a:p>
            <a:pPr algn="l"/>
            <a:r>
              <a:rPr lang="zh-CN" altLang="en-US"/>
              <a:t>捕获</a:t>
            </a:r>
            <a:r>
              <a:rPr lang="en-US" altLang="zh-CN"/>
              <a:t>Promise </a:t>
            </a:r>
            <a:r>
              <a:rPr lang="zh-CN" altLang="en-US"/>
              <a:t>内未</a:t>
            </a:r>
            <a:r>
              <a:rPr lang="en-US" altLang="zh-CN"/>
              <a:t>catch </a:t>
            </a:r>
            <a:r>
              <a:rPr lang="zh-CN" altLang="en-US"/>
              <a:t>的错误</a:t>
            </a:r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window.addEventListener('error', (</a:t>
            </a:r>
            <a:r>
              <a:rPr lang="zh-CN" altLang="en-US">
                <a:sym typeface="+mn-ea"/>
              </a:rPr>
              <a:t>message, source, lineno, colno, error</a:t>
            </a:r>
            <a:r>
              <a:rPr lang="en-US" altLang="zh-CN"/>
              <a:t>) =&gt; {...}, true)  </a:t>
            </a:r>
            <a:r>
              <a:rPr lang="zh-CN" altLang="en-US"/>
              <a:t>也不是万能的，低版本安卓机存在兼容性问题，获取不到错误的堆栈信息</a:t>
            </a:r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2945130" y="8993505"/>
            <a:ext cx="20657820" cy="1188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所以，我们使用 </a:t>
            </a:r>
            <a:r>
              <a:rPr lang="en-US" altLang="zh-CN"/>
              <a:t>window.onerror </a:t>
            </a:r>
            <a:r>
              <a:rPr lang="zh-CN" altLang="en-US"/>
              <a:t>捕获 </a:t>
            </a:r>
            <a:r>
              <a:rPr lang="en-US" altLang="zh-CN"/>
              <a:t>js </a:t>
            </a:r>
            <a:r>
              <a:rPr lang="zh-CN" altLang="en-US"/>
              <a:t>逻辑报错，用 </a:t>
            </a:r>
            <a:r>
              <a:rPr lang="en-US" altLang="zh-CN"/>
              <a:t>window.addEventListener </a:t>
            </a:r>
            <a:r>
              <a:rPr lang="zh-CN" altLang="en-US"/>
              <a:t>捕获资源引用报错， 使用 </a:t>
            </a:r>
          </a:p>
          <a:p>
            <a:pPr algn="l"/>
            <a:r>
              <a:rPr lang="zh-CN" altLang="en-US">
                <a:sym typeface="+mn-ea"/>
              </a:rPr>
              <a:t>unhandledrejection 事件捕获 异步</a:t>
            </a:r>
            <a:r>
              <a:rPr lang="en-US" altLang="zh-CN">
                <a:sym typeface="+mn-ea"/>
              </a:rPr>
              <a:t>Promise </a:t>
            </a:r>
            <a:r>
              <a:rPr lang="zh-CN" altLang="en-US">
                <a:sym typeface="+mn-ea"/>
              </a:rPr>
              <a:t>的报错，并将这些错误信息进行上报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579915" y="4213412"/>
            <a:ext cx="7613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资源监控</a:t>
            </a:r>
            <a:endParaRPr lang="zh-CN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264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25840" y="385445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面试题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38195" y="5440045"/>
            <a:ext cx="2013204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无侵入监控，是指在对原有系统改动量最小的情况下，对资源进行监控，尽量不改变原有系统的代码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928028" y="2974377"/>
            <a:ext cx="5227713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怎么知道用户用的爽不爽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910830" y="4171352"/>
            <a:ext cx="10030310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怎么在尽量不修改业务逻辑的情况下，进行监控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25840" y="385445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资源监控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加载错误监控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74800" y="1803400"/>
            <a:ext cx="2240026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使用 </a:t>
            </a:r>
            <a:r>
              <a:rPr lang="en-US" altLang="zh-CN"/>
              <a:t>window.addEventListener('error') </a:t>
            </a:r>
            <a:r>
              <a:rPr lang="zh-CN" altLang="en-US"/>
              <a:t>进行资源监听，并仅针对 </a:t>
            </a:r>
            <a:r>
              <a:rPr lang="en-US" altLang="zh-CN"/>
              <a:t>target </a:t>
            </a:r>
            <a:r>
              <a:rPr lang="zh-CN" altLang="en-US"/>
              <a:t>属性</a:t>
            </a:r>
            <a:r>
              <a:rPr lang="en-US" altLang="zh-CN"/>
              <a:t> </a:t>
            </a:r>
            <a:r>
              <a:rPr lang="zh-CN" altLang="en-US"/>
              <a:t>为 </a:t>
            </a:r>
            <a:r>
              <a:rPr lang="en-US" altLang="zh-CN"/>
              <a:t>script</a:t>
            </a:r>
            <a:r>
              <a:rPr lang="zh-CN" altLang="en-US"/>
              <a:t>、</a:t>
            </a:r>
            <a:r>
              <a:rPr lang="en-US" altLang="zh-CN"/>
              <a:t>link</a:t>
            </a:r>
            <a:r>
              <a:rPr lang="zh-CN" altLang="en-US"/>
              <a:t>、</a:t>
            </a:r>
            <a:r>
              <a:rPr lang="en-US" altLang="zh-CN"/>
              <a:t>audio</a:t>
            </a:r>
            <a:r>
              <a:rPr lang="zh-CN" altLang="en-US"/>
              <a:t>、</a:t>
            </a:r>
            <a:r>
              <a:rPr lang="en-US" altLang="zh-CN"/>
              <a:t>img </a:t>
            </a:r>
            <a:r>
              <a:rPr lang="zh-CN" altLang="en-US"/>
              <a:t>等资源标签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410" y="3237865"/>
            <a:ext cx="14869160" cy="6101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25840" y="385445"/>
            <a:ext cx="783209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资源监控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资源加载测速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-patch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原生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Image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85" y="1969135"/>
            <a:ext cx="12400915" cy="69557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6905" y="4040505"/>
            <a:ext cx="6734175" cy="61626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500735" y="2008505"/>
            <a:ext cx="8582025" cy="2835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针对原生的伪造一个</a:t>
            </a:r>
            <a:r>
              <a:rPr lang="en-US" altLang="zh-CN"/>
              <a:t>fakeImage</a:t>
            </a:r>
            <a:r>
              <a:rPr lang="zh-CN" altLang="en-US"/>
              <a:t>进行补丁</a:t>
            </a:r>
          </a:p>
          <a:p>
            <a:pPr algn="l"/>
            <a:r>
              <a:rPr lang="en-US" altLang="zh-CN"/>
              <a:t>Q: </a:t>
            </a:r>
            <a:r>
              <a:rPr lang="zh-CN" altLang="en-US"/>
              <a:t>但我们能否直接覆盖 </a:t>
            </a:r>
            <a:r>
              <a:rPr lang="en-US" altLang="zh-CN"/>
              <a:t>window.Image </a:t>
            </a:r>
            <a:r>
              <a:rPr lang="zh-CN" altLang="en-US"/>
              <a:t>呢？</a:t>
            </a:r>
            <a:br>
              <a:rPr lang="zh-CN" altLang="en-US"/>
            </a:br>
            <a:r>
              <a:rPr lang="en-US" altLang="zh-CN"/>
              <a:t>A: HTMLImageElement </a:t>
            </a:r>
            <a:r>
              <a:rPr lang="zh-CN" altLang="en-US"/>
              <a:t>继承 </a:t>
            </a:r>
            <a:r>
              <a:rPr lang="en-US" altLang="zh-CN"/>
              <a:t>HTMLElement</a:t>
            </a:r>
          </a:p>
          <a:p>
            <a:pPr algn="l"/>
            <a:r>
              <a:rPr lang="en-US" altLang="zh-CN"/>
              <a:t>HTMLElement.properties </a:t>
            </a:r>
            <a:r>
              <a:rPr lang="zh-CN" altLang="en-US"/>
              <a:t>是只读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25840" y="385445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资源监控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加载器测速（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AOP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96620" y="2128520"/>
            <a:ext cx="1145286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Aop </a:t>
            </a:r>
            <a:r>
              <a:rPr lang="zh-CN" altLang="en-US"/>
              <a:t>面向切面编程可以让我们无侵入式的对原有进行测速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575" y="2858135"/>
            <a:ext cx="8858250" cy="73164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3825" y="-136525"/>
            <a:ext cx="11887256" cy="11182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635" y="26035"/>
            <a:ext cx="10154285" cy="10483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25840" y="385445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资源监控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-ResouceTiming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1548130"/>
            <a:ext cx="13854430" cy="82448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61895" y="3849370"/>
            <a:ext cx="1046226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 dirty="0" err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responseEnd</a:t>
            </a:r>
            <a:r>
              <a:rPr lang="en-US" altLang="zh-CN" sz="72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en-US" altLang="zh-CN" sz="7200" b="1" dirty="0" err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requestStart</a:t>
            </a:r>
            <a:endParaRPr lang="en-US" altLang="zh-CN" sz="7200" b="1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25840" y="385445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资源监控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-ResouceTiming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63905" y="2794635"/>
            <a:ext cx="25188242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ResouceTiming</a:t>
            </a:r>
            <a:r>
              <a:rPr lang="en-US" altLang="zh-CN" dirty="0"/>
              <a:t> </a:t>
            </a:r>
            <a:r>
              <a:rPr lang="zh-CN" altLang="en-US" dirty="0"/>
              <a:t>可以很好的获得各种资源准确的加载时间</a:t>
            </a:r>
            <a:r>
              <a:rPr lang="en-US" altLang="zh-CN" dirty="0"/>
              <a:t>, </a:t>
            </a:r>
            <a:r>
              <a:rPr lang="zh-CN" altLang="en-US" dirty="0"/>
              <a:t>在不考虑兼容性的情况下，是比较好</a:t>
            </a:r>
            <a:r>
              <a:rPr lang="zh-CN" altLang="en-US" dirty="0" smtClean="0"/>
              <a:t>且</a:t>
            </a:r>
            <a:r>
              <a:rPr lang="zh-CN" altLang="en-US" dirty="0"/>
              <a:t>无</a:t>
            </a:r>
            <a:r>
              <a:rPr lang="zh-CN" altLang="en-US" dirty="0" smtClean="0"/>
              <a:t>侵入性的</a:t>
            </a:r>
            <a:r>
              <a:rPr lang="zh-CN" altLang="en-US" dirty="0"/>
              <a:t>一种解决方案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" y="4290060"/>
            <a:ext cx="25741630" cy="4378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579915" y="4213412"/>
            <a:ext cx="7613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zh-CN" alt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zh-CN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609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25840" y="385445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一道面试题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388860" y="4272280"/>
            <a:ext cx="10306685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从输入</a:t>
            </a:r>
            <a:r>
              <a:rPr lang="en-US" altLang="zh-CN" dirty="0" err="1"/>
              <a:t>url</a:t>
            </a:r>
            <a:r>
              <a:rPr lang="en-US" altLang="zh-CN" dirty="0"/>
              <a:t> </a:t>
            </a:r>
            <a:r>
              <a:rPr lang="zh-CN" altLang="en-US" dirty="0"/>
              <a:t>敲回车，到资源返回，都发生了什么事情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653145" y="403860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159624" y="3550024"/>
            <a:ext cx="17785959" cy="1740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TLC </a:t>
            </a:r>
            <a:r>
              <a:rPr lang="zh-CN" altLang="en-US" dirty="0" smtClean="0"/>
              <a:t>大会会场很多，内容很广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内容包含了 前端动效、</a:t>
            </a:r>
            <a:r>
              <a:rPr lang="en-US" altLang="zh-CN" dirty="0" err="1" smtClean="0"/>
              <a:t>serverless</a:t>
            </a:r>
            <a:r>
              <a:rPr lang="en-US" altLang="zh-CN" dirty="0" smtClean="0"/>
              <a:t> </a:t>
            </a:r>
            <a:r>
              <a:rPr lang="zh-CN" altLang="en-US" dirty="0" smtClean="0"/>
              <a:t>方案、</a:t>
            </a:r>
            <a:r>
              <a:rPr lang="en-US" altLang="zh-CN" dirty="0" smtClean="0"/>
              <a:t>flutter </a:t>
            </a:r>
            <a:r>
              <a:rPr lang="zh-CN" altLang="en-US" dirty="0" smtClean="0"/>
              <a:t>开发方案、</a:t>
            </a:r>
            <a:r>
              <a:rPr lang="en-US" altLang="zh-CN" dirty="0" smtClean="0"/>
              <a:t>webpack5</a:t>
            </a:r>
            <a:r>
              <a:rPr lang="zh-CN" altLang="en-US" dirty="0" smtClean="0"/>
              <a:t>、前端团队管理等等</a:t>
            </a:r>
            <a:endParaRPr lang="en-US" altLang="zh-CN" dirty="0"/>
          </a:p>
          <a:p>
            <a:pPr algn="ctr"/>
            <a:r>
              <a:rPr lang="zh-CN" altLang="en-US" dirty="0" smtClean="0"/>
              <a:t>这里主要挑了两个我比较感兴趣的： 前端监控体系 和 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高效开发技巧 两个方向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66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25840" y="385445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性能监控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895" y="1657350"/>
            <a:ext cx="18633440" cy="8179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25840" y="385445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性能监控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计算首屏时间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476490" y="1288415"/>
            <a:ext cx="970407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页面的首屏时间在不同场景下，计算的方式不同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88135" y="3284220"/>
            <a:ext cx="16034902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zh-CN" dirty="0"/>
              <a:t>对于</a:t>
            </a:r>
            <a:r>
              <a:rPr lang="en-US" altLang="zh-CN" dirty="0" smtClean="0"/>
              <a:t>SSR</a:t>
            </a:r>
            <a:r>
              <a:rPr lang="zh-CN" altLang="en-US" dirty="0"/>
              <a:t>服务</a:t>
            </a:r>
            <a:r>
              <a:rPr lang="zh-CN" altLang="en-US" dirty="0" smtClean="0"/>
              <a:t>端渲染</a:t>
            </a:r>
            <a:r>
              <a:rPr lang="zh-CN" altLang="en-US" dirty="0" smtClean="0"/>
              <a:t>的</a:t>
            </a:r>
            <a:r>
              <a:rPr lang="zh-CN" altLang="en-US" dirty="0"/>
              <a:t>页面，我们可以在 DOMContentload 事件的时机进行埋点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88135" y="4110355"/>
            <a:ext cx="21313014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/>
              <a:t>对于非</a:t>
            </a:r>
            <a:r>
              <a:rPr lang="en-US" altLang="zh-CN" dirty="0" smtClean="0"/>
              <a:t>SSR</a:t>
            </a:r>
            <a:r>
              <a:rPr lang="zh-CN" altLang="en-US" dirty="0"/>
              <a:t>服务</a:t>
            </a:r>
            <a:r>
              <a:rPr lang="zh-CN" altLang="en-US" dirty="0" smtClean="0"/>
              <a:t>端渲染</a:t>
            </a:r>
            <a:r>
              <a:rPr lang="zh-CN" altLang="en-US" dirty="0" smtClean="0"/>
              <a:t>的</a:t>
            </a:r>
            <a:r>
              <a:rPr lang="zh-CN" altLang="en-US" dirty="0"/>
              <a:t>页面，我们就需要在数据全部拉取下来并渲染完成后，</a:t>
            </a:r>
            <a:r>
              <a:rPr lang="en-US" altLang="zh-CN" dirty="0"/>
              <a:t>updated hook </a:t>
            </a:r>
            <a:r>
              <a:rPr lang="zh-CN" altLang="en-US" dirty="0"/>
              <a:t>下进行埋点</a:t>
            </a:r>
            <a:r>
              <a:rPr lang="en-US" altLang="zh-CN" dirty="0"/>
              <a:t>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88135" y="8287385"/>
            <a:ext cx="7640955" cy="1737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3. </a:t>
            </a:r>
            <a:r>
              <a:rPr lang="zh-CN" altLang="en-US"/>
              <a:t>对于</a:t>
            </a:r>
            <a:r>
              <a:rPr lang="en-US" altLang="zh-CN"/>
              <a:t>2C </a:t>
            </a:r>
            <a:r>
              <a:rPr lang="zh-CN" altLang="en-US"/>
              <a:t>还有很多复杂的场景：前端页面和</a:t>
            </a:r>
            <a:r>
              <a:rPr lang="en-US" altLang="zh-CN"/>
              <a:t>App</a:t>
            </a:r>
            <a:r>
              <a:rPr lang="zh-CN" altLang="en-US"/>
              <a:t>结合，微信端，客户端等，离线数据的加载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10690" y="2115185"/>
            <a:ext cx="244983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手动打点：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61795" y="6076950"/>
            <a:ext cx="154305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缺点：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587500" y="6706870"/>
            <a:ext cx="970343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侵入性</a:t>
            </a:r>
            <a:r>
              <a:rPr lang="en-US" altLang="zh-CN"/>
              <a:t>, </a:t>
            </a:r>
            <a:r>
              <a:rPr lang="zh-CN" altLang="en-US"/>
              <a:t>需要程序员手动在程序中</a:t>
            </a:r>
            <a:r>
              <a:rPr lang="en-US" altLang="zh-CN"/>
              <a:t>,</a:t>
            </a:r>
            <a:r>
              <a:rPr lang="zh-CN" altLang="en-US"/>
              <a:t>打点计算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602105" y="7529195"/>
            <a:ext cx="7883525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2. </a:t>
            </a:r>
            <a:r>
              <a:rPr lang="zh-CN" altLang="en-US"/>
              <a:t>无法覆盖所有的业务，存在开发成本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2414885" y="6198870"/>
            <a:ext cx="154305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优点：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352655" y="6904355"/>
            <a:ext cx="4709795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获取的首屏时间精确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2366625" y="7705090"/>
            <a:ext cx="2442845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2. </a:t>
            </a:r>
            <a:r>
              <a:rPr lang="zh-CN" altLang="en-US"/>
              <a:t>实现简单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25840" y="385445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性能监控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计算首屏时间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646680" y="1836420"/>
            <a:ext cx="3356610" cy="6400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ym typeface="+mn-ea"/>
              </a:rPr>
              <a:t>自动打点探究：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88135" y="3879215"/>
            <a:ext cx="24200485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通过监听首屏</a:t>
            </a:r>
            <a:r>
              <a:rPr lang="en-US" altLang="zh-CN"/>
              <a:t>DOM</a:t>
            </a:r>
            <a:r>
              <a:rPr lang="zh-CN" altLang="en-US"/>
              <a:t>节点数量来计算首屏时间，当首屏的</a:t>
            </a:r>
            <a:r>
              <a:rPr lang="en-US" altLang="zh-CN"/>
              <a:t>DOM</a:t>
            </a:r>
            <a:r>
              <a:rPr lang="zh-CN" altLang="en-US"/>
              <a:t>节点数量</a:t>
            </a:r>
            <a:r>
              <a:rPr lang="en-US" altLang="zh-CN"/>
              <a:t>300ms</a:t>
            </a:r>
            <a:r>
              <a:rPr lang="zh-CN" altLang="en-US"/>
              <a:t>内不再变化，说明已经完成了数据加载和渲染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035810" y="5859780"/>
            <a:ext cx="154305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缺点：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225675" y="6863715"/>
            <a:ext cx="7883525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时间计算的不准确，但具有参考价值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2700000" y="5832475"/>
            <a:ext cx="154305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优点：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3228955" y="6863715"/>
            <a:ext cx="4256405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无需投入开发人力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3228955" y="7677150"/>
            <a:ext cx="6523355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2. </a:t>
            </a:r>
            <a:r>
              <a:rPr lang="zh-CN" altLang="en-US"/>
              <a:t>可覆盖多个业务线，多个场景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25840" y="385445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性能监控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03775" y="1938655"/>
            <a:ext cx="1615059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w3c </a:t>
            </a:r>
            <a:r>
              <a:rPr lang="zh-CN" altLang="en-US"/>
              <a:t>正在起草一个新的</a:t>
            </a:r>
            <a:r>
              <a:rPr lang="en-US" altLang="zh-CN"/>
              <a:t>api, Paint Timing API, </a:t>
            </a:r>
            <a:r>
              <a:rPr lang="zh-CN" altLang="en-US"/>
              <a:t>关于这个</a:t>
            </a:r>
            <a:r>
              <a:rPr lang="en-US" altLang="zh-CN"/>
              <a:t>API </a:t>
            </a:r>
            <a:r>
              <a:rPr lang="zh-CN" altLang="en-US"/>
              <a:t>非常新，兼容性还不理想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0" y="3009900"/>
            <a:ext cx="10363200" cy="65436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079095" y="3566795"/>
            <a:ext cx="7750175" cy="2286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会返回</a:t>
            </a:r>
          </a:p>
          <a:p>
            <a:r>
              <a:rPr lang="en-US" altLang="zh-CN"/>
              <a:t>first-paint </a:t>
            </a:r>
            <a:r>
              <a:rPr lang="zh-CN" altLang="en-US"/>
              <a:t>首次渲染完成</a:t>
            </a:r>
          </a:p>
          <a:p>
            <a:r>
              <a:rPr lang="en-US" altLang="zh-CN"/>
              <a:t>first-contentful-paint </a:t>
            </a:r>
            <a:r>
              <a:rPr lang="zh-CN" altLang="en-US"/>
              <a:t>首次内容渲染完成</a:t>
            </a:r>
          </a:p>
          <a:p>
            <a:r>
              <a:rPr lang="zh-CN" altLang="en-US"/>
              <a:t>两个时间点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173710" y="6416040"/>
            <a:ext cx="154305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缺点：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391515" y="7257415"/>
            <a:ext cx="1151763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时间点可能并不符合业务需求，需要二次计算后才能得出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274675" y="8084820"/>
            <a:ext cx="154305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优点：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3608685" y="8939530"/>
            <a:ext cx="1106424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浏览器原生支持，可以更好，更精确的计算出首屏时间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1579915" y="4213412"/>
            <a:ext cx="7613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日志上报</a:t>
            </a:r>
            <a:endParaRPr lang="zh-CN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21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25840" y="385445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日志上报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565" y="1174115"/>
            <a:ext cx="12199620" cy="89077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591665" y="3023870"/>
            <a:ext cx="1106424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/>
              <a:t>接入层，对上报的数据进行过滤，例如过滤白名单用户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4591665" y="4476115"/>
            <a:ext cx="6227445" cy="3384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全量的埋点数据使用 </a:t>
            </a:r>
            <a:r>
              <a:rPr lang="en-US" altLang="zh-CN"/>
              <a:t>indexDB</a:t>
            </a:r>
            <a:r>
              <a:rPr lang="zh-CN" altLang="en-US"/>
              <a:t>存在客户端</a:t>
            </a:r>
          </a:p>
          <a:p>
            <a:endParaRPr lang="zh-CN" altLang="en-US"/>
          </a:p>
          <a:p>
            <a:r>
              <a:rPr lang="zh-CN" altLang="en-US"/>
              <a:t>根据不同的环境、以及对用户的抽样、日志等级（</a:t>
            </a:r>
            <a:r>
              <a:rPr lang="en-US" altLang="zh-CN"/>
              <a:t>error</a:t>
            </a:r>
            <a:r>
              <a:rPr lang="zh-CN" altLang="en-US"/>
              <a:t>、</a:t>
            </a:r>
            <a:r>
              <a:rPr lang="en-US" altLang="zh-CN"/>
              <a:t>warning</a:t>
            </a:r>
            <a:r>
              <a:rPr lang="zh-CN" altLang="en-US"/>
              <a:t>），进行日志上报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25840" y="385445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上报管理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19045" y="2014855"/>
            <a:ext cx="1120140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日志去重合并，只发送日志主体和发生次数（</a:t>
            </a:r>
            <a:r>
              <a:rPr lang="en-US" altLang="zh-CN"/>
              <a:t>count</a:t>
            </a:r>
            <a:r>
              <a:rPr lang="zh-CN" altLang="en-US"/>
              <a:t>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519045" y="2991485"/>
            <a:ext cx="5616575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2. </a:t>
            </a:r>
            <a:r>
              <a:rPr lang="zh-CN" altLang="en-US"/>
              <a:t>对上报内容进行压缩传输</a:t>
            </a:r>
            <a:r>
              <a:rPr lang="en-US" altLang="zh-CN"/>
              <a:t>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38730" y="3833495"/>
            <a:ext cx="4751705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3.  navigator.sendBeacon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730" y="4561205"/>
            <a:ext cx="9810750" cy="50577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406120" y="3222625"/>
            <a:ext cx="11805285" cy="3384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 sendBeacon() 方法存在的意义</a:t>
            </a:r>
            <a:r>
              <a:rPr lang="en-US" altLang="zh-CN"/>
              <a:t>:</a:t>
            </a:r>
            <a:r>
              <a:rPr lang="zh-CN" altLang="en-US"/>
              <a:t/>
            </a:r>
            <a:br>
              <a:rPr lang="zh-CN" altLang="en-US"/>
            </a:br>
            <a:r>
              <a:rPr lang="zh-CN" altLang="zh-CN"/>
              <a:t>浏览器会在 页面触发 unload 或者 beforeunload  事件的时候</a:t>
            </a:r>
          </a:p>
          <a:p>
            <a:pPr algn="l"/>
            <a:r>
              <a:rPr lang="zh-CN" altLang="zh-CN"/>
              <a:t>将收集的信息发送出去</a:t>
            </a:r>
          </a:p>
          <a:p>
            <a:pPr algn="l"/>
            <a:endParaRPr lang="en-US" altLang="zh-CN"/>
          </a:p>
          <a:p>
            <a:pPr algn="l"/>
            <a:r>
              <a:rPr lang="zh-CN" altLang="en-US"/>
              <a:t>传统方案：收集数据 </a:t>
            </a:r>
            <a:r>
              <a:rPr lang="en-US" altLang="zh-CN"/>
              <a:t>-&gt; </a:t>
            </a:r>
            <a:r>
              <a:rPr lang="zh-CN" altLang="en-US"/>
              <a:t>立即上报 </a:t>
            </a:r>
            <a:r>
              <a:rPr lang="en-US" altLang="zh-CN"/>
              <a:t>-&gt; </a:t>
            </a:r>
            <a:r>
              <a:rPr lang="zh-CN" altLang="en-US"/>
              <a:t>继续收集</a:t>
            </a:r>
          </a:p>
          <a:p>
            <a:pPr algn="l"/>
            <a:r>
              <a:rPr lang="zh-CN" altLang="en-US"/>
              <a:t>新方案： 收集数据 </a:t>
            </a:r>
            <a:r>
              <a:rPr lang="en-US" altLang="zh-CN"/>
              <a:t>-&gt; </a:t>
            </a:r>
            <a:r>
              <a:rPr lang="zh-CN" altLang="en-US"/>
              <a:t>继续收集 </a:t>
            </a:r>
            <a:r>
              <a:rPr lang="en-US" altLang="zh-CN"/>
              <a:t>-&gt; ... -&gt; </a:t>
            </a:r>
            <a:r>
              <a:rPr lang="zh-CN" altLang="en-US"/>
              <a:t>页面关闭时发生</a:t>
            </a:r>
            <a:r>
              <a:rPr lang="en-US" altLang="zh-CN"/>
              <a:t>xin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3520420" y="7238365"/>
            <a:ext cx="431673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IE </a:t>
            </a:r>
            <a:r>
              <a:rPr lang="zh-CN" altLang="en-US"/>
              <a:t>不兼容 </a:t>
            </a:r>
            <a:r>
              <a:rPr lang="zh-CN" altLang="en-US">
                <a:sym typeface="+mn-ea"/>
              </a:rPr>
              <a:t>sendBeacon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741410" y="356870"/>
            <a:ext cx="751840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管理平台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03300" y="2604135"/>
            <a:ext cx="10017125" cy="1737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针对</a:t>
            </a:r>
            <a:r>
              <a:rPr lang="en-US" altLang="zh-CN"/>
              <a:t>UserAgent </a:t>
            </a:r>
            <a:r>
              <a:rPr lang="zh-CN" altLang="en-US"/>
              <a:t>维度进行统计</a:t>
            </a:r>
          </a:p>
          <a:p>
            <a:r>
              <a:rPr lang="en-US" altLang="zh-CN"/>
              <a:t>2. Ip </a:t>
            </a:r>
            <a:r>
              <a:rPr lang="zh-CN" altLang="en-US"/>
              <a:t>运营商进行统计</a:t>
            </a:r>
          </a:p>
          <a:p>
            <a:r>
              <a:rPr lang="en-US" altLang="zh-CN"/>
              <a:t>3. </a:t>
            </a:r>
            <a:r>
              <a:rPr lang="zh-CN" altLang="en-US"/>
              <a:t>访问入口进行统计（</a:t>
            </a:r>
            <a:r>
              <a:rPr lang="en-US" altLang="zh-CN"/>
              <a:t>wap</a:t>
            </a:r>
            <a:r>
              <a:rPr lang="zh-CN" altLang="en-US"/>
              <a:t>端、客户端、微信端）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9565" y="1214755"/>
            <a:ext cx="12991465" cy="91135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03300" y="5439410"/>
            <a:ext cx="11717951" cy="1740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关于 </a:t>
            </a:r>
            <a:r>
              <a:rPr lang="en-US" altLang="zh-CN" dirty="0" err="1"/>
              <a:t>sourceMap</a:t>
            </a:r>
            <a:r>
              <a:rPr lang="zh-CN" altLang="en-US" dirty="0"/>
              <a:t>， 外网代码进行压缩混淆，并生成</a:t>
            </a:r>
            <a:r>
              <a:rPr lang="en-US" altLang="zh-CN" dirty="0"/>
              <a:t>hash </a:t>
            </a:r>
            <a:r>
              <a:rPr lang="zh-CN" altLang="en-US" dirty="0"/>
              <a:t>值</a:t>
            </a:r>
            <a:br>
              <a:rPr lang="zh-CN" altLang="en-US" dirty="0"/>
            </a:br>
            <a:r>
              <a:rPr lang="zh-CN" altLang="en-US" dirty="0"/>
              <a:t>错误上报上来后，根据</a:t>
            </a:r>
            <a:r>
              <a:rPr lang="en-US" altLang="zh-CN" dirty="0"/>
              <a:t>hash</a:t>
            </a:r>
            <a:r>
              <a:rPr lang="zh-CN" altLang="en-US" dirty="0"/>
              <a:t>值 找到对应的</a:t>
            </a:r>
            <a:r>
              <a:rPr lang="en-US" altLang="zh-CN" dirty="0" err="1"/>
              <a:t>sourceMap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zh-CN" altLang="en-US" dirty="0" smtClean="0"/>
              <a:t>还原</a:t>
            </a:r>
            <a:r>
              <a:rPr lang="zh-CN" altLang="en-US" dirty="0"/>
              <a:t>可读的报错信息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258503" y="14232194"/>
            <a:ext cx="184731" cy="1741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9" y="0"/>
            <a:ext cx="26999408" cy="1079976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18920" y="2167890"/>
            <a:ext cx="162756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600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</a:t>
            </a:r>
            <a:r>
              <a:rPr kumimoji="1" lang="en-US" altLang="zh-CN" sz="9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kumimoji="1" lang="zh-CN" altLang="en-US" sz="9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高效开发技巧</a:t>
            </a:r>
            <a:endParaRPr kumimoji="1" lang="zh-CN" altLang="en-US" sz="9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064" y="8860221"/>
            <a:ext cx="2149783" cy="10678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68853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39810" y="403860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减少重复冗余代码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20" y="1768475"/>
            <a:ext cx="24065230" cy="84347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155940" y="5173345"/>
            <a:ext cx="106883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此处</a:t>
            </a:r>
            <a:r>
              <a:rPr lang="en-US" altLang="zh-CN" sz="7200" b="1" dirty="0" err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this.value</a:t>
            </a:r>
            <a:r>
              <a:rPr lang="en-US" altLang="zh-CN" sz="72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72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是一个</a:t>
            </a:r>
            <a:r>
              <a:rPr lang="en-US" altLang="zh-CN" sz="72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207" y="1768475"/>
            <a:ext cx="23919815" cy="8359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258503" y="14232194"/>
            <a:ext cx="184731" cy="1741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9" y="0"/>
            <a:ext cx="26999408" cy="1079976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18920" y="2167890"/>
            <a:ext cx="162756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如何打造前端监控体系</a:t>
            </a:r>
            <a:endParaRPr kumimoji="1" lang="zh-CN" altLang="en-US" sz="9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064" y="8860221"/>
            <a:ext cx="2149783" cy="10678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00607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39810" y="403860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减少重复冗余代码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75" y="1724025"/>
            <a:ext cx="19656425" cy="8296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310" y="2270760"/>
            <a:ext cx="20303490" cy="6628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39810" y="403860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DevTools Performance Auditing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75" y="1431925"/>
            <a:ext cx="15410180" cy="8289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39810" y="403860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Native Performance Auditing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75" y="1655445"/>
            <a:ext cx="16163925" cy="82486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320578" y="2258060"/>
            <a:ext cx="8378190" cy="6129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原生</a:t>
            </a:r>
            <a:r>
              <a:rPr lang="en-US" altLang="zh-CN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Performance:</a:t>
            </a:r>
          </a:p>
          <a:p>
            <a:pPr algn="l"/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功能更全更复杂，可以分析每一帧的截图</a:t>
            </a:r>
          </a:p>
          <a:p>
            <a:pPr algn="l"/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可以分析每一个函数栈调用</a:t>
            </a:r>
          </a:p>
          <a:p>
            <a:pPr algn="l"/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可以分析每一个</a:t>
            </a:r>
            <a:r>
              <a:rPr lang="en-US" altLang="zh-CN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microTask </a:t>
            </a:r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的调用情况</a:t>
            </a:r>
          </a:p>
          <a:p>
            <a:pPr algn="l"/>
            <a:r>
              <a:rPr lang="zh-CN" altLang="en-US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可以分析函数调用具体花费的时间数</a:t>
            </a:r>
          </a:p>
          <a:p>
            <a:pPr algn="l"/>
            <a:endParaRPr lang="zh-CN" altLang="en-US"/>
          </a:p>
          <a:p>
            <a:pPr algn="l"/>
            <a:r>
              <a:rPr lang="en-US" altLang="zh-CN"/>
              <a:t>Vue-devTools </a:t>
            </a:r>
            <a:r>
              <a:rPr lang="zh-CN" altLang="en-US"/>
              <a:t>的</a:t>
            </a:r>
            <a:r>
              <a:rPr lang="en-US" altLang="zh-CN"/>
              <a:t>Performance</a:t>
            </a:r>
            <a:r>
              <a:rPr lang="zh-CN" altLang="en-US"/>
              <a:t>：</a:t>
            </a:r>
          </a:p>
          <a:p>
            <a:pPr algn="l"/>
            <a:r>
              <a:rPr lang="zh-CN" altLang="en-US"/>
              <a:t>功能简单，更轻量</a:t>
            </a:r>
          </a:p>
          <a:p>
            <a:pPr algn="l"/>
            <a:r>
              <a:rPr lang="zh-CN" altLang="en-US"/>
              <a:t>可以分析每一秒内，</a:t>
            </a:r>
            <a:r>
              <a:rPr lang="en-US" altLang="zh-CN"/>
              <a:t>$emit</a:t>
            </a:r>
            <a:r>
              <a:rPr lang="zh-CN" altLang="en-US"/>
              <a:t>了多少个</a:t>
            </a:r>
            <a:r>
              <a:rPr lang="en-US" altLang="zh-CN"/>
              <a:t>event</a:t>
            </a:r>
          </a:p>
          <a:p>
            <a:pPr algn="l"/>
            <a:r>
              <a:rPr lang="zh-CN" altLang="en-US">
                <a:sym typeface="+mn-ea"/>
              </a:rPr>
              <a:t>可以分析每一秒内，</a:t>
            </a:r>
            <a:r>
              <a:rPr lang="en-US" altLang="zh-CN">
                <a:sym typeface="+mn-ea"/>
              </a:rPr>
              <a:t>events</a:t>
            </a:r>
            <a:r>
              <a:rPr lang="zh-CN" altLang="en-US">
                <a:sym typeface="+mn-ea"/>
              </a:rPr>
              <a:t>的顺序</a:t>
            </a:r>
          </a:p>
          <a:p>
            <a:pPr algn="l"/>
            <a:r>
              <a:rPr lang="zh-CN" altLang="en-US">
                <a:sym typeface="+mn-ea"/>
              </a:rPr>
              <a:t>可以分析每一秒内，</a:t>
            </a:r>
            <a:r>
              <a:rPr lang="en-US" altLang="zh-CN">
                <a:sym typeface="+mn-ea"/>
              </a:rPr>
              <a:t>$emit </a:t>
            </a:r>
            <a:r>
              <a:rPr lang="zh-CN" altLang="en-US">
                <a:sym typeface="+mn-ea"/>
              </a:rPr>
              <a:t>的数据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39810" y="403860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Time Travel Debugging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998460" y="4131310"/>
            <a:ext cx="10285730" cy="3384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实现思路：</a:t>
            </a:r>
          </a:p>
          <a:p>
            <a:r>
              <a:rPr lang="zh-CN" altLang="en-US"/>
              <a:t>• 记下所有数据操作</a:t>
            </a:r>
          </a:p>
          <a:p>
            <a:r>
              <a:rPr lang="zh-CN" altLang="en-US"/>
              <a:t>• 回退 = 从原始状态开始⼀直回放到上⼀步操作</a:t>
            </a:r>
          </a:p>
          <a:p>
            <a:r>
              <a:rPr lang="zh-CN" altLang="en-US"/>
              <a:t>• 核⼼要点：</a:t>
            </a:r>
          </a:p>
          <a:p>
            <a:r>
              <a:rPr lang="zh-CN" altLang="en-US"/>
              <a:t>• 操作的原⼦性</a:t>
            </a:r>
          </a:p>
          <a:p>
            <a:r>
              <a:rPr lang="zh-CN" altLang="en-US"/>
              <a:t>• 操作可记录（可序列化）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145270" y="2604135"/>
            <a:ext cx="753110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使用</a:t>
            </a:r>
            <a:r>
              <a:rPr lang="en-US" altLang="zh-CN"/>
              <a:t>Vuex </a:t>
            </a:r>
            <a:r>
              <a:rPr lang="zh-CN" altLang="en-US"/>
              <a:t>维护数据流的意义是什么？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39810" y="403860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Time Travel Debugging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065" y="1541780"/>
            <a:ext cx="13477875" cy="84772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282035" y="1935480"/>
            <a:ext cx="8722360" cy="6677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页面由数据渲染的，且由</a:t>
            </a:r>
            <a:r>
              <a:rPr lang="en-US" altLang="zh-CN"/>
              <a:t>vuex</a:t>
            </a:r>
            <a:r>
              <a:rPr lang="zh-CN" altLang="en-US"/>
              <a:t>管理</a:t>
            </a:r>
          </a:p>
          <a:p>
            <a:endParaRPr lang="zh-CN" altLang="en-US"/>
          </a:p>
          <a:p>
            <a:r>
              <a:rPr lang="zh-CN" altLang="en-US"/>
              <a:t>每一步</a:t>
            </a:r>
            <a:r>
              <a:rPr lang="en-US" altLang="zh-CN"/>
              <a:t>mutation</a:t>
            </a:r>
            <a:r>
              <a:rPr lang="zh-CN" altLang="en-US"/>
              <a:t>都是原子化</a:t>
            </a:r>
          </a:p>
          <a:p>
            <a:r>
              <a:rPr lang="zh-CN" altLang="en-US"/>
              <a:t>可以被回退，方便我们</a:t>
            </a:r>
            <a:r>
              <a:rPr lang="en-US" altLang="zh-CN"/>
              <a:t>debug</a:t>
            </a:r>
            <a:r>
              <a:rPr lang="zh-CN" altLang="en-US"/>
              <a:t>问题</a:t>
            </a:r>
          </a:p>
          <a:p>
            <a:endParaRPr lang="zh-CN" altLang="en-US"/>
          </a:p>
          <a:p>
            <a:r>
              <a:rPr lang="zh-CN" altLang="en-US"/>
              <a:t>每一次数据渲染都被记录为一个版本，</a:t>
            </a:r>
          </a:p>
          <a:p>
            <a:r>
              <a:rPr lang="zh-CN" altLang="en-US"/>
              <a:t>可以做类似</a:t>
            </a:r>
            <a:r>
              <a:rPr lang="en-US" altLang="zh-CN"/>
              <a:t>git </a:t>
            </a:r>
            <a:r>
              <a:rPr lang="zh-CN" altLang="en-US"/>
              <a:t>一样的</a:t>
            </a:r>
            <a:r>
              <a:rPr lang="en-US" altLang="zh-CN"/>
              <a:t>checkout </a:t>
            </a:r>
            <a:r>
              <a:rPr lang="zh-CN" altLang="en-US"/>
              <a:t>进行页面回退</a:t>
            </a:r>
          </a:p>
          <a:p>
            <a:endParaRPr lang="en-US" altLang="zh-CN"/>
          </a:p>
          <a:p>
            <a:r>
              <a:rPr lang="zh-CN" altLang="en-US"/>
              <a:t>也可以 通过</a:t>
            </a:r>
            <a:r>
              <a:rPr lang="en-US" altLang="zh-CN"/>
              <a:t>commit </a:t>
            </a:r>
            <a:r>
              <a:rPr lang="zh-CN" altLang="en-US"/>
              <a:t>操作，指定一个</a:t>
            </a:r>
          </a:p>
          <a:p>
            <a:r>
              <a:rPr lang="en-US" altLang="zh-CN"/>
              <a:t>Base State, </a:t>
            </a:r>
            <a:r>
              <a:rPr lang="zh-CN" altLang="en-US"/>
              <a:t>基于这个 </a:t>
            </a:r>
            <a:r>
              <a:rPr lang="en-US" altLang="zh-CN"/>
              <a:t>State </a:t>
            </a:r>
            <a:r>
              <a:rPr lang="zh-CN" altLang="en-US"/>
              <a:t>来进行后续的</a:t>
            </a:r>
            <a:r>
              <a:rPr lang="en-US" altLang="zh-CN"/>
              <a:t>debug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258503" y="14232194"/>
            <a:ext cx="184731" cy="1741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583975" y="403837"/>
            <a:ext cx="1201231" cy="602672"/>
          </a:xfrm>
          <a:prstGeom prst="rect">
            <a:avLst/>
          </a:prstGeom>
        </p:spPr>
      </p:pic>
      <p:grpSp>
        <p:nvGrpSpPr>
          <p:cNvPr id="15" name="组 14"/>
          <p:cNvGrpSpPr/>
          <p:nvPr/>
        </p:nvGrpSpPr>
        <p:grpSpPr>
          <a:xfrm>
            <a:off x="26152994" y="379483"/>
            <a:ext cx="509905" cy="325690"/>
            <a:chOff x="7102144" y="374073"/>
            <a:chExt cx="970140" cy="619655"/>
          </a:xfrm>
        </p:grpSpPr>
        <p:sp>
          <p:nvSpPr>
            <p:cNvPr id="9" name="矩形 8"/>
            <p:cNvSpPr/>
            <p:nvPr/>
          </p:nvSpPr>
          <p:spPr>
            <a:xfrm>
              <a:off x="7102145" y="374073"/>
              <a:ext cx="970139" cy="107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02144" y="630047"/>
              <a:ext cx="970139" cy="107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452852" y="886021"/>
              <a:ext cx="619431" cy="107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8993793" y="1006509"/>
            <a:ext cx="837761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9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Thanks &amp; QA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99145" y="3733090"/>
            <a:ext cx="956691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solidFill>
                  <a:schemeClr val="accent4"/>
                </a:solidFill>
              </a:rPr>
              <a:t>Ivweb </a:t>
            </a:r>
            <a:r>
              <a:rPr lang="zh-CN" altLang="zh-CN">
                <a:solidFill>
                  <a:schemeClr val="accent4"/>
                </a:solidFill>
              </a:rPr>
              <a:t>团队策划举办的 </a:t>
            </a:r>
            <a:r>
              <a:rPr lang="en-US" altLang="zh-CN">
                <a:solidFill>
                  <a:schemeClr val="accent4"/>
                </a:solidFill>
              </a:rPr>
              <a:t>TLC </a:t>
            </a:r>
            <a:r>
              <a:rPr lang="zh-CN" altLang="en-US">
                <a:solidFill>
                  <a:schemeClr val="accent4"/>
                </a:solidFill>
              </a:rPr>
              <a:t>大会 https://ivweb.io/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461625" y="4610249"/>
            <a:ext cx="6144631" cy="119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</a:rPr>
              <a:t>感谢船爷，蒋豪群老师的</a:t>
            </a:r>
            <a:r>
              <a:rPr lang="zh-CN" altLang="en-US" dirty="0" smtClean="0">
                <a:solidFill>
                  <a:schemeClr val="accent4"/>
                </a:solidFill>
              </a:rPr>
              <a:t>演讲</a:t>
            </a:r>
            <a:endParaRPr lang="en-US" altLang="zh-CN" dirty="0" smtClean="0">
              <a:solidFill>
                <a:schemeClr val="accent4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accent4"/>
                </a:solidFill>
              </a:rPr>
              <a:t>感谢</a:t>
            </a:r>
            <a:r>
              <a:rPr lang="en-US" altLang="zh-CN" dirty="0" err="1" smtClean="0">
                <a:solidFill>
                  <a:schemeClr val="accent4"/>
                </a:solidFill>
              </a:rPr>
              <a:t>kevin</a:t>
            </a:r>
            <a:r>
              <a:rPr lang="en-US" altLang="zh-CN" dirty="0" smtClean="0">
                <a:solidFill>
                  <a:schemeClr val="accent4"/>
                </a:solidFill>
              </a:rPr>
              <a:t> </a:t>
            </a:r>
            <a:r>
              <a:rPr lang="zh-CN" altLang="en-US" dirty="0" smtClean="0">
                <a:solidFill>
                  <a:schemeClr val="accent4"/>
                </a:solidFill>
              </a:rPr>
              <a:t>和 </a:t>
            </a:r>
            <a:r>
              <a:rPr lang="en-US" altLang="zh-CN" dirty="0" smtClean="0">
                <a:solidFill>
                  <a:schemeClr val="accent4"/>
                </a:solidFill>
              </a:rPr>
              <a:t>win </a:t>
            </a:r>
            <a:r>
              <a:rPr lang="zh-CN" altLang="en-US" dirty="0" smtClean="0">
                <a:solidFill>
                  <a:schemeClr val="accent4"/>
                </a:solidFill>
              </a:rPr>
              <a:t>的支持</a:t>
            </a:r>
            <a:endParaRPr lang="zh-CN" altLang="en-US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53145" y="403860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一个面试题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728835" y="4585335"/>
            <a:ext cx="653034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用户反馈，页面打不开了怎么办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53145" y="403860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监控体系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315" y="1758315"/>
            <a:ext cx="7558405" cy="747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579915" y="4213412"/>
            <a:ext cx="7613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异常监控</a:t>
            </a:r>
            <a:endParaRPr lang="zh-CN" altLang="zh-CN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5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53145" y="403860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异步监控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-try catch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452985" y="4015740"/>
            <a:ext cx="11267440" cy="1737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>
                <a:sym typeface="+mn-ea"/>
              </a:rPr>
              <a:t>全局的 </a:t>
            </a:r>
            <a:r>
              <a:rPr lang="en-US" altLang="zh-CN">
                <a:sym typeface="+mn-ea"/>
              </a:rPr>
              <a:t>try {} catch  </a:t>
            </a:r>
            <a:r>
              <a:rPr lang="zh-CN" altLang="en-US">
                <a:sym typeface="+mn-ea"/>
              </a:rPr>
              <a:t>可以捕获到错误，但是某些异步错误</a:t>
            </a:r>
          </a:p>
          <a:p>
            <a:pPr algn="l"/>
            <a:r>
              <a:rPr lang="zh-CN" altLang="en-US">
                <a:sym typeface="+mn-ea"/>
              </a:rPr>
              <a:t>如 </a:t>
            </a:r>
            <a:r>
              <a:rPr lang="en-US" altLang="zh-CN">
                <a:sym typeface="+mn-ea"/>
              </a:rPr>
              <a:t>setTimeout </a:t>
            </a:r>
            <a:r>
              <a:rPr lang="zh-CN" altLang="en-US">
                <a:sym typeface="+mn-ea"/>
              </a:rPr>
              <a:t>的回调函数内的报错，</a:t>
            </a:r>
            <a:r>
              <a:rPr lang="en-US" altLang="zh-CN">
                <a:sym typeface="+mn-ea"/>
              </a:rPr>
              <a:t>catch </a:t>
            </a:r>
            <a:r>
              <a:rPr lang="zh-CN" altLang="en-US">
                <a:sym typeface="+mn-ea"/>
              </a:rPr>
              <a:t>回调无法执行</a:t>
            </a:r>
          </a:p>
          <a:p>
            <a:pPr algn="l"/>
            <a:r>
              <a:rPr lang="zh-CN" altLang="zh-CN"/>
              <a:t>但是全局的 </a:t>
            </a:r>
            <a:r>
              <a:rPr lang="en-US" altLang="zh-CN"/>
              <a:t>onerror </a:t>
            </a:r>
            <a:r>
              <a:rPr lang="zh-CN" altLang="en-US"/>
              <a:t>可以捕获到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20" y="1924050"/>
            <a:ext cx="9329420" cy="666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53145" y="403860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异步监控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-onerror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80" y="1423035"/>
            <a:ext cx="7966710" cy="8886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912475" y="4137025"/>
            <a:ext cx="14168120" cy="2835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ym typeface="+mn-ea"/>
              </a:rPr>
              <a:t>window.onerror = function(message, source, lineno, colno, error) { ... }    </a:t>
            </a: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资源加载错误不会冒泡，所以资源加载的报错的时候无法触发 </a:t>
            </a:r>
          </a:p>
          <a:p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Promise </a:t>
            </a:r>
            <a:r>
              <a:rPr lang="zh-CN" altLang="en-US">
                <a:sym typeface="+mn-ea"/>
              </a:rPr>
              <a:t>的异步报错的时候无法触发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39810" y="403860"/>
            <a:ext cx="78320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异步监控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-unhandledrejection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260" y="7110095"/>
            <a:ext cx="16885920" cy="1525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260" y="1886585"/>
            <a:ext cx="16885920" cy="4392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</TotalTime>
  <Words>1283</Words>
  <Application>Microsoft Office PowerPoint</Application>
  <PresentationFormat>自定义</PresentationFormat>
  <Paragraphs>188</Paragraphs>
  <Slides>35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DengXian</vt:lpstr>
      <vt:lpstr>宋体</vt:lpstr>
      <vt:lpstr>微软雅黑</vt:lpstr>
      <vt:lpstr>微软雅黑 Light</vt:lpstr>
      <vt:lpstr>Arial</vt:lpstr>
      <vt:lpstr>Calibri</vt:lpstr>
      <vt:lpstr>Calibri Light</vt:lpstr>
      <vt:lpstr>Office 主题</vt:lpstr>
      <vt:lpstr>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Administrator</cp:lastModifiedBy>
  <cp:revision>366</cp:revision>
  <dcterms:created xsi:type="dcterms:W3CDTF">2018-01-10T07:47:00Z</dcterms:created>
  <dcterms:modified xsi:type="dcterms:W3CDTF">2019-10-12T07:53:48Z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